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sldIdLst>
    <p:sldId id="256" r:id="rId5"/>
    <p:sldId id="257" r:id="rId6"/>
    <p:sldId id="262" r:id="rId7"/>
    <p:sldId id="264" r:id="rId8"/>
    <p:sldId id="269" r:id="rId9"/>
    <p:sldId id="270" r:id="rId10"/>
    <p:sldId id="258" r:id="rId11"/>
    <p:sldId id="259" r:id="rId12"/>
    <p:sldId id="260" r:id="rId13"/>
    <p:sldId id="266" r:id="rId14"/>
    <p:sldId id="265" r:id="rId15"/>
    <p:sldId id="263" r:id="rId16"/>
    <p:sldId id="26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Pick (CTM UHB - Dental)" userId="75e8def0-b741-440c-8e77-b223df1184cf" providerId="ADAL" clId="{F2D2EDD8-77B9-4541-B16C-F06FD2DA8760}"/>
    <pc:docChg chg="custSel modSld">
      <pc:chgData name="Sarah Pick (CTM UHB - Dental)" userId="75e8def0-b741-440c-8e77-b223df1184cf" providerId="ADAL" clId="{F2D2EDD8-77B9-4541-B16C-F06FD2DA8760}" dt="2024-03-11T20:42:10.905" v="50" actId="6549"/>
      <pc:docMkLst>
        <pc:docMk/>
      </pc:docMkLst>
      <pc:sldChg chg="modSp mod">
        <pc:chgData name="Sarah Pick (CTM UHB - Dental)" userId="75e8def0-b741-440c-8e77-b223df1184cf" providerId="ADAL" clId="{F2D2EDD8-77B9-4541-B16C-F06FD2DA8760}" dt="2024-03-11T20:41:27.670" v="49" actId="14100"/>
        <pc:sldMkLst>
          <pc:docMk/>
          <pc:sldMk cId="2243931351" sldId="262"/>
        </pc:sldMkLst>
        <pc:spChg chg="mod">
          <ac:chgData name="Sarah Pick (CTM UHB - Dental)" userId="75e8def0-b741-440c-8e77-b223df1184cf" providerId="ADAL" clId="{F2D2EDD8-77B9-4541-B16C-F06FD2DA8760}" dt="2024-03-11T20:41:27.670" v="49" actId="14100"/>
          <ac:spMkLst>
            <pc:docMk/>
            <pc:sldMk cId="2243931351" sldId="262"/>
            <ac:spMk id="3" creationId="{00000000-0000-0000-0000-000000000000}"/>
          </ac:spMkLst>
        </pc:spChg>
      </pc:sldChg>
      <pc:sldChg chg="modSp mod">
        <pc:chgData name="Sarah Pick (CTM UHB - Dental)" userId="75e8def0-b741-440c-8e77-b223df1184cf" providerId="ADAL" clId="{F2D2EDD8-77B9-4541-B16C-F06FD2DA8760}" dt="2024-03-11T20:42:10.905" v="50" actId="6549"/>
        <pc:sldMkLst>
          <pc:docMk/>
          <pc:sldMk cId="2868206010" sldId="269"/>
        </pc:sldMkLst>
        <pc:spChg chg="mod">
          <ac:chgData name="Sarah Pick (CTM UHB - Dental)" userId="75e8def0-b741-440c-8e77-b223df1184cf" providerId="ADAL" clId="{F2D2EDD8-77B9-4541-B16C-F06FD2DA8760}" dt="2024-03-11T20:42:10.905" v="50" actId="6549"/>
          <ac:spMkLst>
            <pc:docMk/>
            <pc:sldMk cId="2868206010" sldId="269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7AAA552-88D6-4467-B644-482E87244573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9013905-B353-430D-BE3C-482EADBD2DB8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820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A552-88D6-4467-B644-482E87244573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3905-B353-430D-BE3C-482EADBD2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553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A552-88D6-4467-B644-482E87244573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3905-B353-430D-BE3C-482EADBD2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837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A552-88D6-4467-B644-482E87244573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3905-B353-430D-BE3C-482EADBD2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587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A552-88D6-4467-B644-482E87244573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3905-B353-430D-BE3C-482EADBD2DB8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237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A552-88D6-4467-B644-482E87244573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3905-B353-430D-BE3C-482EADBD2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36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A552-88D6-4467-B644-482E87244573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3905-B353-430D-BE3C-482EADBD2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37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A552-88D6-4467-B644-482E87244573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3905-B353-430D-BE3C-482EADBD2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10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A552-88D6-4467-B644-482E87244573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3905-B353-430D-BE3C-482EADBD2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327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A552-88D6-4467-B644-482E87244573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3905-B353-430D-BE3C-482EADBD2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98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A552-88D6-4467-B644-482E87244573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3905-B353-430D-BE3C-482EADBD2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54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07AAA552-88D6-4467-B644-482E87244573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9013905-B353-430D-BE3C-482EADBD2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14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mperial.ac.uk/media/imperial-college/administration-and-support-services/library/public/Vancouver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Guide to Creating a Poster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All Wales Special Interest Group / Special Oral Healthcare</a:t>
            </a:r>
          </a:p>
          <a:p>
            <a:endParaRPr lang="en-GB" b="1" dirty="0"/>
          </a:p>
          <a:p>
            <a:r>
              <a:rPr lang="en-GB" b="1" dirty="0"/>
              <a:t>www.sigwales.org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0666" y="4453392"/>
            <a:ext cx="3034656" cy="2119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657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Text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Recommended fonts: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</a:p>
          <a:p>
            <a:pPr lvl="1"/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Verdana</a:t>
            </a:r>
          </a:p>
          <a:p>
            <a:pPr lvl="1"/>
            <a:r>
              <a:rPr lang="en-GB" dirty="0">
                <a:latin typeface="Garamond" panose="02020404030301010803" pitchFamily="18" charset="0"/>
              </a:rPr>
              <a:t>Garamond</a:t>
            </a:r>
          </a:p>
          <a:p>
            <a:pPr lvl="1"/>
            <a:r>
              <a:rPr lang="en-GB" dirty="0">
                <a:latin typeface="Palatino Linotype" panose="02040502050505030304" pitchFamily="18" charset="0"/>
              </a:rPr>
              <a:t>Palatino</a:t>
            </a:r>
          </a:p>
          <a:p>
            <a:r>
              <a:rPr lang="en-GB" dirty="0"/>
              <a:t>For consistency use the same font throughout</a:t>
            </a:r>
          </a:p>
          <a:p>
            <a:r>
              <a:rPr lang="en-GB" dirty="0"/>
              <a:t>Use </a:t>
            </a:r>
            <a:r>
              <a:rPr lang="en-GB" b="1" dirty="0"/>
              <a:t>bold</a:t>
            </a:r>
            <a:r>
              <a:rPr lang="en-GB" dirty="0"/>
              <a:t>, </a:t>
            </a:r>
            <a:r>
              <a:rPr lang="en-GB" i="1" dirty="0"/>
              <a:t>italic</a:t>
            </a:r>
            <a:r>
              <a:rPr lang="en-GB" dirty="0"/>
              <a:t>, UPPER CASE and bullets for emphasis</a:t>
            </a:r>
          </a:p>
          <a:p>
            <a:r>
              <a:rPr lang="en-GB" dirty="0"/>
              <a:t>Use line spacing to help make test fit in a text box / space you want it to</a:t>
            </a:r>
          </a:p>
          <a:p>
            <a:r>
              <a:rPr lang="en-GB" dirty="0"/>
              <a:t>Make all headings the same size and use the same font size throughout</a:t>
            </a:r>
          </a:p>
          <a:p>
            <a:r>
              <a:rPr lang="en-GB" dirty="0"/>
              <a:t>Normal text minimum:</a:t>
            </a:r>
          </a:p>
          <a:p>
            <a:pPr lvl="1"/>
            <a:r>
              <a:rPr lang="en-GB" dirty="0"/>
              <a:t>Body text – 18 point</a:t>
            </a:r>
          </a:p>
          <a:p>
            <a:pPr lvl="1"/>
            <a:r>
              <a:rPr lang="en-GB" dirty="0"/>
              <a:t>Headings and subheadings – 22 point</a:t>
            </a:r>
          </a:p>
          <a:p>
            <a:pPr lvl="1"/>
            <a:r>
              <a:rPr lang="en-GB" dirty="0"/>
              <a:t>Main title – 46 point</a:t>
            </a:r>
          </a:p>
        </p:txBody>
      </p:sp>
    </p:spTree>
    <p:extLst>
      <p:ext uri="{BB962C8B-B14F-4D97-AF65-F5344CB8AC3E}">
        <p14:creationId xmlns:p14="http://schemas.microsoft.com/office/powerpoint/2010/main" val="3566289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is important to reference all material as you would for any academic writing</a:t>
            </a:r>
          </a:p>
          <a:p>
            <a:r>
              <a:rPr lang="en-GB" dirty="0"/>
              <a:t>If a referencing style hasn’t been specified by the organisers, Vancouver style referencing is best for a poster presentation</a:t>
            </a:r>
          </a:p>
          <a:p>
            <a:r>
              <a:rPr lang="en-GB" dirty="0"/>
              <a:t>A useful guide to Vancouver style referencing can be found at: </a:t>
            </a:r>
            <a:r>
              <a:rPr lang="en-GB" dirty="0">
                <a:hlinkClick r:id="rId2"/>
              </a:rPr>
              <a:t>www.imperial.ac.uk/media/imperial-college/administration-and-support-services/library/public/Vancouver.pdf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9960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Day of the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Take something to stick your poster up with (this isn’t always provided)</a:t>
            </a:r>
          </a:p>
          <a:p>
            <a:pPr lvl="1"/>
            <a:r>
              <a:rPr lang="en-GB" dirty="0"/>
              <a:t>Sticky </a:t>
            </a:r>
            <a:r>
              <a:rPr lang="en-GB" dirty="0" err="1"/>
              <a:t>velco</a:t>
            </a:r>
            <a:r>
              <a:rPr lang="en-GB" dirty="0"/>
              <a:t> works well</a:t>
            </a:r>
          </a:p>
          <a:p>
            <a:pPr lvl="1"/>
            <a:r>
              <a:rPr lang="en-GB" dirty="0"/>
              <a:t>Safety pins</a:t>
            </a:r>
          </a:p>
          <a:p>
            <a:r>
              <a:rPr lang="en-GB" dirty="0"/>
              <a:t>Be prepared to stay with your poster during conference break times to answer questions</a:t>
            </a:r>
          </a:p>
        </p:txBody>
      </p:sp>
    </p:spTree>
    <p:extLst>
      <p:ext uri="{BB962C8B-B14F-4D97-AF65-F5344CB8AC3E}">
        <p14:creationId xmlns:p14="http://schemas.microsoft.com/office/powerpoint/2010/main" val="949693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Finally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Your employing trust will likely have a media service that can offer support with poster design and printing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Get feedback from colleagues and friends before submitting</a:t>
            </a:r>
          </a:p>
        </p:txBody>
      </p:sp>
    </p:spTree>
    <p:extLst>
      <p:ext uri="{BB962C8B-B14F-4D97-AF65-F5344CB8AC3E}">
        <p14:creationId xmlns:p14="http://schemas.microsoft.com/office/powerpoint/2010/main" val="1182679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an academic poster?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 academic poster is a visual way of communicating information</a:t>
            </a:r>
          </a:p>
          <a:p>
            <a:r>
              <a:rPr lang="en-GB" dirty="0"/>
              <a:t>It needs to grab attention and convey a message in a compelling way</a:t>
            </a:r>
          </a:p>
          <a:p>
            <a:r>
              <a:rPr lang="en-GB" dirty="0"/>
              <a:t>It should include a mixture of text and graphics</a:t>
            </a:r>
          </a:p>
          <a:p>
            <a:r>
              <a:rPr lang="en-GB" dirty="0"/>
              <a:t>They should be referenced appropriately</a:t>
            </a:r>
          </a:p>
          <a:p>
            <a:r>
              <a:rPr lang="en-GB" dirty="0"/>
              <a:t>They should be designed so others can read and understand the information quickly</a:t>
            </a:r>
          </a:p>
        </p:txBody>
      </p:sp>
    </p:spTree>
    <p:extLst>
      <p:ext uri="{BB962C8B-B14F-4D97-AF65-F5344CB8AC3E}">
        <p14:creationId xmlns:p14="http://schemas.microsoft.com/office/powerpoint/2010/main" val="3298286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you should know before you start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83158"/>
            <a:ext cx="10567219" cy="4038600"/>
          </a:xfrm>
        </p:spPr>
        <p:txBody>
          <a:bodyPr/>
          <a:lstStyle/>
          <a:p>
            <a:r>
              <a:rPr lang="en-GB" dirty="0"/>
              <a:t>The category you are entering e.g. Dentist / DCP </a:t>
            </a:r>
          </a:p>
          <a:p>
            <a:r>
              <a:rPr lang="en-GB" dirty="0"/>
              <a:t>That your topic meets the brief of the poster competition (you may be asked to submit an abstract for approval before you start your poster)</a:t>
            </a:r>
          </a:p>
          <a:p>
            <a:r>
              <a:rPr lang="en-GB" dirty="0"/>
              <a:t>The size of the poster required (A0)</a:t>
            </a:r>
          </a:p>
          <a:p>
            <a:r>
              <a:rPr lang="en-GB" dirty="0"/>
              <a:t>Whether they want the posters presented landscape / portrait – SIG 2024 PORTRAIT</a:t>
            </a:r>
          </a:p>
          <a:p>
            <a:r>
              <a:rPr lang="en-GB" dirty="0"/>
              <a:t>Any word limit</a:t>
            </a:r>
          </a:p>
        </p:txBody>
      </p:sp>
    </p:spTree>
    <p:extLst>
      <p:ext uri="{BB962C8B-B14F-4D97-AF65-F5344CB8AC3E}">
        <p14:creationId xmlns:p14="http://schemas.microsoft.com/office/powerpoint/2010/main" val="2243931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PowerPoint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Microsoft PowerPoint is a useful tool to use to create a poster</a:t>
            </a:r>
          </a:p>
          <a:p>
            <a:r>
              <a:rPr lang="en-GB" dirty="0"/>
              <a:t>Create a ‘blank presentation’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7073" y="2740640"/>
            <a:ext cx="5188798" cy="3446800"/>
          </a:xfrm>
          <a:prstGeom prst="rect">
            <a:avLst/>
          </a:prstGeom>
        </p:spPr>
      </p:pic>
      <p:cxnSp>
        <p:nvCxnSpPr>
          <p:cNvPr id="6" name="Elbow Connector 5"/>
          <p:cNvCxnSpPr/>
          <p:nvPr/>
        </p:nvCxnSpPr>
        <p:spPr>
          <a:xfrm>
            <a:off x="4867422" y="2740640"/>
            <a:ext cx="2035654" cy="1754087"/>
          </a:xfrm>
          <a:prstGeom prst="bentConnector3">
            <a:avLst>
              <a:gd name="adj1" fmla="val 34106"/>
            </a:avLst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820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42" y="566224"/>
            <a:ext cx="11475720" cy="5904914"/>
          </a:xfrm>
        </p:spPr>
        <p:txBody>
          <a:bodyPr>
            <a:normAutofit/>
          </a:bodyPr>
          <a:lstStyle/>
          <a:p>
            <a:r>
              <a:rPr lang="en-GB" dirty="0"/>
              <a:t>To unsure your poster is the correct size and orientation, select the ‘Design’ tab then ‘Slide Size’</a:t>
            </a:r>
          </a:p>
          <a:p>
            <a:pPr marL="45720" indent="0">
              <a:buNone/>
            </a:pPr>
            <a:endParaRPr lang="en-GB" dirty="0"/>
          </a:p>
          <a:p>
            <a:pPr marL="45720" indent="0">
              <a:buNone/>
            </a:pPr>
            <a:endParaRPr lang="en-GB" dirty="0"/>
          </a:p>
          <a:p>
            <a:pPr marL="45720" indent="0">
              <a:buNone/>
            </a:pPr>
            <a:endParaRPr lang="en-GB" dirty="0"/>
          </a:p>
          <a:p>
            <a:pPr marL="45720" indent="0">
              <a:buNone/>
            </a:pPr>
            <a:endParaRPr lang="en-GB" dirty="0"/>
          </a:p>
          <a:p>
            <a:pPr marL="45720" indent="0">
              <a:buNone/>
            </a:pPr>
            <a:endParaRPr lang="en-GB" dirty="0"/>
          </a:p>
          <a:p>
            <a:pPr marL="45720" indent="0">
              <a:buNone/>
            </a:pPr>
            <a:endParaRPr lang="en-GB" dirty="0"/>
          </a:p>
          <a:p>
            <a:pPr marL="45720" indent="0">
              <a:buNone/>
            </a:pPr>
            <a:endParaRPr lang="en-GB" dirty="0"/>
          </a:p>
          <a:p>
            <a:pPr marL="45720" indent="0">
              <a:buNone/>
            </a:pPr>
            <a:endParaRPr lang="en-GB" dirty="0"/>
          </a:p>
          <a:p>
            <a:endParaRPr lang="en-GB" dirty="0"/>
          </a:p>
          <a:p>
            <a:r>
              <a:rPr lang="en-GB" dirty="0"/>
              <a:t>Use the ‘Custom Slide Size’ option to format the size and orientation:</a:t>
            </a:r>
          </a:p>
          <a:p>
            <a:pPr lvl="1"/>
            <a:r>
              <a:rPr lang="en-GB" dirty="0"/>
              <a:t>A0 poster in portrait – 1189mm x 841mm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753" y="1572065"/>
            <a:ext cx="9505071" cy="3389189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2461846" y="1572065"/>
            <a:ext cx="548640" cy="411480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9268264" y="1797148"/>
            <a:ext cx="548640" cy="763172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729132" y="1237957"/>
            <a:ext cx="7034" cy="334108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542584" y="1443697"/>
            <a:ext cx="7034" cy="334108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206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43000" y="604911"/>
            <a:ext cx="9872871" cy="5491089"/>
          </a:xfrm>
        </p:spPr>
        <p:txBody>
          <a:bodyPr/>
          <a:lstStyle/>
          <a:p>
            <a:r>
              <a:rPr lang="en-GB" dirty="0"/>
              <a:t>Design your poster by adding text boxes and image boxes</a:t>
            </a:r>
          </a:p>
          <a:p>
            <a:endParaRPr lang="en-GB" dirty="0"/>
          </a:p>
          <a:p>
            <a:endParaRPr lang="en-GB" dirty="0"/>
          </a:p>
          <a:p>
            <a:pPr marL="45720" indent="0">
              <a:buNone/>
            </a:pPr>
            <a:endParaRPr lang="en-GB" dirty="0"/>
          </a:p>
          <a:p>
            <a:r>
              <a:rPr lang="en-GB" dirty="0"/>
              <a:t>There are features within PowerPoint that help to ensure that the layout is consistent and content aligned:</a:t>
            </a:r>
          </a:p>
          <a:p>
            <a:pPr lvl="1"/>
            <a:r>
              <a:rPr lang="en-GB" dirty="0"/>
              <a:t>Ruler – horizontal and vertical</a:t>
            </a:r>
          </a:p>
          <a:p>
            <a:pPr lvl="1"/>
            <a:r>
              <a:rPr lang="en-GB" dirty="0"/>
              <a:t>Guides – moveable dotted lines that appear on the screen but do not print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Found in the ‘View’ tab</a:t>
            </a:r>
          </a:p>
          <a:p>
            <a:pPr marL="274320" lvl="1" indent="0">
              <a:buNone/>
            </a:pPr>
            <a:endParaRPr lang="en-GB" dirty="0"/>
          </a:p>
          <a:p>
            <a:pPr marL="274320" lvl="1" indent="0">
              <a:buNone/>
            </a:pPr>
            <a:endParaRPr lang="en-GB" dirty="0"/>
          </a:p>
          <a:p>
            <a:r>
              <a:rPr lang="en-GB" dirty="0"/>
              <a:t>You may be asked by the printing service to save as a PDF prior to printing</a:t>
            </a:r>
          </a:p>
          <a:p>
            <a:pPr marL="4572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321" y="1191495"/>
            <a:ext cx="10438228" cy="113342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6344529" y="1463040"/>
            <a:ext cx="604911" cy="819675"/>
          </a:xfrm>
          <a:prstGeom prst="ellipse">
            <a:avLst/>
          </a:prstGeom>
          <a:noFill/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1743527" y="1193624"/>
            <a:ext cx="604911" cy="564583"/>
          </a:xfrm>
          <a:prstGeom prst="ellipse">
            <a:avLst/>
          </a:prstGeom>
          <a:noFill/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321" y="4041154"/>
            <a:ext cx="10438228" cy="1119751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3669323" y="4293683"/>
            <a:ext cx="604911" cy="819675"/>
          </a:xfrm>
          <a:prstGeom prst="ellipse">
            <a:avLst/>
          </a:prstGeom>
          <a:noFill/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5518052" y="4001298"/>
            <a:ext cx="604911" cy="584771"/>
          </a:xfrm>
          <a:prstGeom prst="ellipse">
            <a:avLst/>
          </a:prstGeom>
          <a:noFill/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732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Formatting your poster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Content should be clearly and logically laid out using headings and subheadings</a:t>
            </a:r>
          </a:p>
          <a:p>
            <a:r>
              <a:rPr lang="en-GB" dirty="0"/>
              <a:t>Examples of subheadings:</a:t>
            </a:r>
          </a:p>
          <a:p>
            <a:pPr marL="45720" indent="0">
              <a:buNone/>
            </a:pPr>
            <a:endParaRPr lang="en-GB" dirty="0"/>
          </a:p>
          <a:p>
            <a:pPr lvl="1"/>
            <a:r>
              <a:rPr lang="en-GB" dirty="0"/>
              <a:t>Introduction</a:t>
            </a:r>
          </a:p>
          <a:p>
            <a:pPr lvl="1"/>
            <a:r>
              <a:rPr lang="en-GB" dirty="0"/>
              <a:t>Method</a:t>
            </a:r>
          </a:p>
          <a:p>
            <a:pPr lvl="1"/>
            <a:r>
              <a:rPr lang="en-GB" dirty="0"/>
              <a:t>Results</a:t>
            </a:r>
          </a:p>
          <a:p>
            <a:pPr lvl="1"/>
            <a:r>
              <a:rPr lang="en-GB" dirty="0"/>
              <a:t>Discussion</a:t>
            </a:r>
          </a:p>
          <a:p>
            <a:pPr lvl="1"/>
            <a:r>
              <a:rPr lang="en-GB" dirty="0"/>
              <a:t>Conclusions</a:t>
            </a:r>
          </a:p>
          <a:p>
            <a:pPr lvl="1"/>
            <a:r>
              <a:rPr lang="en-GB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674591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Layout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Have a clear point of entry for the reader</a:t>
            </a:r>
          </a:p>
          <a:p>
            <a:r>
              <a:rPr lang="en-GB" dirty="0"/>
              <a:t>Have a logical structure – your poster should read from top left to bottom right, like reading a page</a:t>
            </a:r>
          </a:p>
          <a:p>
            <a:r>
              <a:rPr lang="en-GB" dirty="0"/>
              <a:t>Consider using arrows / numbers to guide the reader</a:t>
            </a:r>
          </a:p>
        </p:txBody>
      </p:sp>
    </p:spTree>
    <p:extLst>
      <p:ext uri="{BB962C8B-B14F-4D97-AF65-F5344CB8AC3E}">
        <p14:creationId xmlns:p14="http://schemas.microsoft.com/office/powerpoint/2010/main" val="3237030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Design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Avoid over-complicating your design – don’t use a lot of different fonts and colours</a:t>
            </a:r>
          </a:p>
          <a:p>
            <a:r>
              <a:rPr lang="en-GB" dirty="0"/>
              <a:t>Avoid overcrowding your poster – use margins to separate information and images – white space is good space!</a:t>
            </a:r>
          </a:p>
          <a:p>
            <a:r>
              <a:rPr lang="en-GB" dirty="0"/>
              <a:t>Maintain a good contrast between the background and the text e.g. light colour background and dark text</a:t>
            </a:r>
          </a:p>
          <a:p>
            <a:r>
              <a:rPr lang="en-GB" dirty="0"/>
              <a:t>To prevent cropping when printing, have a 2.5cm margin around the edge of the poster</a:t>
            </a:r>
          </a:p>
        </p:txBody>
      </p:sp>
    </p:spTree>
    <p:extLst>
      <p:ext uri="{BB962C8B-B14F-4D97-AF65-F5344CB8AC3E}">
        <p14:creationId xmlns:p14="http://schemas.microsoft.com/office/powerpoint/2010/main" val="3369476779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A8B5AB7D79DE43A3BB2BC17EE86A67" ma:contentTypeVersion="7" ma:contentTypeDescription="Create a new document." ma:contentTypeScope="" ma:versionID="a431978d92db783ffb47e6a12295456a">
  <xsd:schema xmlns:xsd="http://www.w3.org/2001/XMLSchema" xmlns:xs="http://www.w3.org/2001/XMLSchema" xmlns:p="http://schemas.microsoft.com/office/2006/metadata/properties" xmlns:ns3="214582a6-bf13-4500-a74c-23b4d1f15225" xmlns:ns4="4151bd19-8b19-454d-a063-cb4509b95236" targetNamespace="http://schemas.microsoft.com/office/2006/metadata/properties" ma:root="true" ma:fieldsID="e90f5961191e03709dfb7efed03c0cfb" ns3:_="" ns4:_="">
    <xsd:import namespace="214582a6-bf13-4500-a74c-23b4d1f15225"/>
    <xsd:import namespace="4151bd19-8b19-454d-a063-cb4509b9523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582a6-bf13-4500-a74c-23b4d1f152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51bd19-8b19-454d-a063-cb4509b9523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E8F2F7-EC5B-4007-B3A9-DCA32BE15053}">
  <ds:schemaRefs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4151bd19-8b19-454d-a063-cb4509b95236"/>
    <ds:schemaRef ds:uri="http://schemas.microsoft.com/office/2006/documentManagement/types"/>
    <ds:schemaRef ds:uri="http://schemas.microsoft.com/office/2006/metadata/properties"/>
    <ds:schemaRef ds:uri="http://purl.org/dc/elements/1.1/"/>
    <ds:schemaRef ds:uri="214582a6-bf13-4500-a74c-23b4d1f15225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32688B6-A9F1-4845-8146-49EE2E94EB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0F1E4A-8548-44A0-96DD-5AF95D2E4A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4582a6-bf13-4500-a74c-23b4d1f15225"/>
    <ds:schemaRef ds:uri="4151bd19-8b19-454d-a063-cb4509b952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66</TotalTime>
  <Words>631</Words>
  <Application>Microsoft Office PowerPoint</Application>
  <PresentationFormat>Widescreen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Corbel</vt:lpstr>
      <vt:lpstr>Garamond</vt:lpstr>
      <vt:lpstr>Palatino Linotype</vt:lpstr>
      <vt:lpstr>Verdana</vt:lpstr>
      <vt:lpstr>Basis</vt:lpstr>
      <vt:lpstr>Guide to Creating a Poster Presentation</vt:lpstr>
      <vt:lpstr>What is an academic poster?</vt:lpstr>
      <vt:lpstr>What you should know before you start …</vt:lpstr>
      <vt:lpstr>PowerPoint</vt:lpstr>
      <vt:lpstr>PowerPoint Presentation</vt:lpstr>
      <vt:lpstr>PowerPoint Presentation</vt:lpstr>
      <vt:lpstr>Formatting your poster</vt:lpstr>
      <vt:lpstr>Layout tips</vt:lpstr>
      <vt:lpstr>Design Tips</vt:lpstr>
      <vt:lpstr>Text Tips</vt:lpstr>
      <vt:lpstr>Referencing</vt:lpstr>
      <vt:lpstr>The Day of the Presentation</vt:lpstr>
      <vt:lpstr>Finally …</vt:lpstr>
    </vt:vector>
  </TitlesOfParts>
  <Company>Aneurin Bevan University Health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 to Creating a Poster Presentation</dc:title>
  <dc:creator>Leah Henry (Aneurin Bevan UHB - Dental)</dc:creator>
  <cp:lastModifiedBy>Sarah Pick (CTM UHB - Dental)</cp:lastModifiedBy>
  <cp:revision>15</cp:revision>
  <dcterms:created xsi:type="dcterms:W3CDTF">2021-11-11T10:44:42Z</dcterms:created>
  <dcterms:modified xsi:type="dcterms:W3CDTF">2024-03-11T20:42:40Z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0x0101006AA8B5AB7D79DE43A3BB2BC17EE86A67</vt:lpwstr>
  </property>
</Properties>
</file>